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1"/>
  </p:notesMasterIdLst>
  <p:sldIdLst>
    <p:sldId id="301" r:id="rId2"/>
    <p:sldId id="265" r:id="rId3"/>
    <p:sldId id="329" r:id="rId4"/>
    <p:sldId id="390" r:id="rId5"/>
    <p:sldId id="401" r:id="rId6"/>
    <p:sldId id="391" r:id="rId7"/>
    <p:sldId id="393" r:id="rId8"/>
    <p:sldId id="392" r:id="rId9"/>
    <p:sldId id="267" r:id="rId10"/>
    <p:sldId id="394" r:id="rId11"/>
    <p:sldId id="395" r:id="rId12"/>
    <p:sldId id="400" r:id="rId13"/>
    <p:sldId id="396" r:id="rId14"/>
    <p:sldId id="397" r:id="rId15"/>
    <p:sldId id="398" r:id="rId16"/>
    <p:sldId id="399" r:id="rId17"/>
    <p:sldId id="402" r:id="rId18"/>
    <p:sldId id="403" r:id="rId19"/>
    <p:sldId id="404" r:id="rId20"/>
    <p:sldId id="405" r:id="rId21"/>
    <p:sldId id="406" r:id="rId22"/>
    <p:sldId id="407" r:id="rId23"/>
    <p:sldId id="408" r:id="rId24"/>
    <p:sldId id="409" r:id="rId25"/>
    <p:sldId id="410" r:id="rId26"/>
    <p:sldId id="411" r:id="rId27"/>
    <p:sldId id="412" r:id="rId28"/>
    <p:sldId id="413" r:id="rId29"/>
    <p:sldId id="414" r:id="rId30"/>
  </p:sldIdLst>
  <p:sldSz cx="12192000" cy="6858000"/>
  <p:notesSz cx="6858000" cy="9144000"/>
  <p:embeddedFontLs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4" pitchFamily="34" charset="0"/>
      <p:regular r:id="rId36"/>
      <p:bold r:id="rId37"/>
      <p:italic r:id="rId38"/>
      <p:boldItalic r:id="rId39"/>
    </p:embeddedFont>
    <p:embeddedFont>
      <p:font typeface="Roboto Slab" pitchFamily="2" charset="0"/>
      <p:regular r:id="rId40"/>
      <p:bold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4"/>
  </p:normalViewPr>
  <p:slideViewPr>
    <p:cSldViewPr snapToGrid="0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10.fntdata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2662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998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08580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6416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49131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39065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799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620099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7288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267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2466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0888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8426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6189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434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65928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5344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0190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9907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246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072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49769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50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86982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040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38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1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Overview of the Data Mining Process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Supervised: Classification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48214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ym typeface="Libre Franklin"/>
              </a:rPr>
              <a:t>Goal: </a:t>
            </a:r>
            <a:r>
              <a:rPr lang="en-US" dirty="0">
                <a:sym typeface="Libre Franklin"/>
              </a:rPr>
              <a:t>Predict categorical target (outcome) variable 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Examples: Purchase/no purchase, fraud/no fraud, creditworthy/not creditworthy…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Each row is a case (customer, tax return, applicant)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Each column is a variable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Target variable is often binary (yes/no)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16E622-B66D-48F8-9D90-C7D6EC4ED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625" y="4068222"/>
            <a:ext cx="4468289" cy="242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E28153-C4FE-4123-8EBB-D891CB46E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9339" y="4054875"/>
            <a:ext cx="2787419" cy="25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921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Supervised: Regression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48214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ym typeface="Libre Franklin"/>
              </a:rPr>
              <a:t>Goal</a:t>
            </a:r>
            <a:r>
              <a:rPr lang="en-US" dirty="0">
                <a:sym typeface="Libre Franklin"/>
              </a:rPr>
              <a:t>: Predict numerical target (outcome) variable 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Examples: sales, revenue, performance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As in classification: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Each row is a case (customer, tax return, applicant)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Each column is a variable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Classification and prediction constitute “predictive analytics”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90775D-A7DF-4A97-90AE-0E94FD66CD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97" b="5839"/>
          <a:stretch/>
        </p:blipFill>
        <p:spPr>
          <a:xfrm>
            <a:off x="669693" y="4076448"/>
            <a:ext cx="4694762" cy="25988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BDF29-49CE-44E4-9705-5348814EC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455" y="4081037"/>
            <a:ext cx="2734708" cy="259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2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Unsupervised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2168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Unsupervised: Association Rules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48214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ym typeface="Libre Franklin"/>
              </a:rPr>
              <a:t>Goal: </a:t>
            </a:r>
            <a:r>
              <a:rPr lang="en-US" dirty="0">
                <a:sym typeface="Libre Franklin"/>
              </a:rPr>
              <a:t>Produce rules that define “what goes with what” in transactions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Example: “If X was purchased, Y was also purchased”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Rows are transactions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Used in recommender systems </a:t>
            </a:r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“Our records show you bought X, you may also like Y”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Also called “affinity analysis”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B5FD8C-C8E6-4667-9C84-A64BD4A48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26" y="3846516"/>
            <a:ext cx="6990347" cy="26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5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Unsupervised: Collaborative Filtering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48214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ym typeface="Libre Franklin"/>
              </a:rPr>
              <a:t>Goal: </a:t>
            </a:r>
            <a:r>
              <a:rPr lang="en-US" dirty="0">
                <a:sym typeface="Libre Franklin"/>
              </a:rPr>
              <a:t>Recommend products to purchase</a:t>
            </a:r>
            <a:endParaRPr lang="en-US" dirty="0"/>
          </a:p>
          <a:p>
            <a:pPr lvl="0"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Based on products that customer rates, selects, views, or purchases</a:t>
            </a:r>
            <a:endParaRPr lang="en-US" dirty="0"/>
          </a:p>
          <a:p>
            <a:pPr lvl="0"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Recommend products that “customers like you” purchase (user-based)</a:t>
            </a:r>
            <a:endParaRPr lang="en-US" dirty="0"/>
          </a:p>
          <a:p>
            <a:pPr lvl="0"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Or, recommend products that share a “product purchaser profile” with your purchases (item-based)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B3CA9-8343-4C1A-9DF5-71A78AC04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72335"/>
            <a:ext cx="7772400" cy="252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47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Unsupervised: Data Reduction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48214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Distillation of complex/large data into simpler/smaller data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Reducing the number of variables/columns (e.g., principal components)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Reducing the number of records/rows (e.g., clustering)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2" descr="Principal Component Analysis (PCA) Explained Visually with Zero Math | by  Casey Cheng | Towards Data Science">
            <a:extLst>
              <a:ext uri="{FF2B5EF4-FFF2-40B4-BE49-F238E27FC236}">
                <a16:creationId xmlns:a16="http://schemas.microsoft.com/office/drawing/2014/main" id="{1A2966BD-3E55-4692-9955-BA1EA47AD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914" y="3142715"/>
            <a:ext cx="4598612" cy="343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84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Unsupervised: Visualization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48214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Graphs and plots of data</a:t>
            </a:r>
            <a:endParaRPr lang="en-US" dirty="0"/>
          </a:p>
          <a:p>
            <a:pPr lvl="0"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Histograms, boxplots, bar charts, scatterplots</a:t>
            </a:r>
            <a:endParaRPr lang="en-US" dirty="0"/>
          </a:p>
          <a:p>
            <a:pPr lvl="0"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Especially useful to examine relationships between pairs of variables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15 Data Visualization Techniques · Polymer">
            <a:extLst>
              <a:ext uri="{FF2B5EF4-FFF2-40B4-BE49-F238E27FC236}">
                <a16:creationId xmlns:a16="http://schemas.microsoft.com/office/drawing/2014/main" id="{152E2B4E-1E61-4F20-A7BA-0C9842B60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13" y="2924296"/>
            <a:ext cx="5399303" cy="371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3587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Data Exploration (EDA)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0949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Exploration (EDA)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48214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Data sets are typically large, complex &amp; messy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Need to review the data to help refine the task</a:t>
            </a:r>
            <a:endParaRPr lang="en-US" dirty="0"/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Use techniques of Reduction and Visualization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73AFE6-AA69-409A-9322-9524F3DB4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60106"/>
            <a:ext cx="8674768" cy="31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010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Steps in Data Mining Process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48214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Define Purpose</a:t>
            </a:r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Obtain Data</a:t>
            </a:r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Explore &amp; Clean Data</a:t>
            </a:r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Determine Data Mining Task</a:t>
            </a:r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Choose Data Mining Methods</a:t>
            </a:r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Apply Methods and Select Final Model</a:t>
            </a:r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Evaluate Performance</a:t>
            </a:r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Deploy</a:t>
            </a:r>
          </a:p>
          <a:p>
            <a:pPr indent="-457200" eaLnBrk="0" hangingPunct="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70C8A6-8D0A-4D74-8B28-B66C8569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67" y="4798972"/>
            <a:ext cx="8008550" cy="11537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7307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1524000" y="2095336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The Data Mining Process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04882-9437-4705-AE70-99DA9EAB9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41" y="3429000"/>
            <a:ext cx="3502318" cy="30373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1524000" y="2095336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Example: EDA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22543-E89B-4218-B839-8D738E48D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871" y="3875160"/>
            <a:ext cx="2404257" cy="240425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End-to-End DM Project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92483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Zillow is a popular online real estate information website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One of the attractions to Zillow is the “Zestimate”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You are tasked to build a model of housing prices in California</a:t>
            </a:r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7E347-54F9-4920-8FC8-D0B4EEF4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63" y="3429000"/>
            <a:ext cx="5949412" cy="2995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9796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1: Purpose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Model median home values to predict the median value of homes.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want to extract information from historical values.</a:t>
            </a:r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7E347-54F9-4920-8FC8-D0B4EEF4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41" y="4382450"/>
            <a:ext cx="4191959" cy="2110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0AC17-D74B-49CB-B26F-550B0042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41" y="2762250"/>
            <a:ext cx="92392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5163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2: Obtain the data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already have "labeled" data ready for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A87E347-54F9-4920-8FC8-D0B4EEF41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41" y="4187141"/>
            <a:ext cx="4191959" cy="21104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0AC17-D74B-49CB-B26F-550B00429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141" y="2475550"/>
            <a:ext cx="9239250" cy="133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5053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Variable Types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Numeric: 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</a:rPr>
              <a:t>float64, int64, int8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Categorical: </a:t>
            </a:r>
            <a:r>
              <a:rPr lang="en-US" dirty="0">
                <a:solidFill>
                  <a:srgbClr val="A31515"/>
                </a:solidFill>
                <a:latin typeface="Courier New" panose="02070309020205020404" pitchFamily="49" charset="0"/>
                <a:cs typeface="Arial"/>
                <a:sym typeface="Arial"/>
              </a:rPr>
              <a:t>O, category</a:t>
            </a:r>
          </a:p>
        </p:txBody>
      </p:sp>
      <p:pic>
        <p:nvPicPr>
          <p:cNvPr id="1026" name="Picture 2" descr="Discover the Four Variable Types - Perform an Initial Data Analysis -  OpenClassrooms">
            <a:extLst>
              <a:ext uri="{FF2B5EF4-FFF2-40B4-BE49-F238E27FC236}">
                <a16:creationId xmlns:a16="http://schemas.microsoft.com/office/drawing/2014/main" id="{49512DED-E179-4A18-9D9B-93239C9CE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05345"/>
            <a:ext cx="8464722" cy="330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540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212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3: Exploratory Data Analysis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shape of the data.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Unusual observations.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Missing values.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Highly skewed variables.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Categorical variables with a single value or with too many values.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Low occurrences of levels (categories) of a categorical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1659689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3: EDA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a) Statistical and Graphical Summaries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5BBDE23-7664-4E1B-B7DE-CB3D72F3B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86526"/>
            <a:ext cx="5140554" cy="40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763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3: EDA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b) Missing Values and Imputation</a:t>
            </a:r>
          </a:p>
        </p:txBody>
      </p:sp>
      <p:pic>
        <p:nvPicPr>
          <p:cNvPr id="1030" name="Picture 6" descr="Way to handle missing values-Proximity Imputation">
            <a:extLst>
              <a:ext uri="{FF2B5EF4-FFF2-40B4-BE49-F238E27FC236}">
                <a16:creationId xmlns:a16="http://schemas.microsoft.com/office/drawing/2014/main" id="{19C5F9B4-EFB7-453A-8823-052D5E9360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16"/>
          <a:stretch/>
        </p:blipFill>
        <p:spPr bwMode="auto">
          <a:xfrm>
            <a:off x="845228" y="2531338"/>
            <a:ext cx="7475664" cy="241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93624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STEP 3: EDA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45228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dirty="0"/>
              <a:t>c) Encoding</a:t>
            </a:r>
          </a:p>
        </p:txBody>
      </p:sp>
      <p:pic>
        <p:nvPicPr>
          <p:cNvPr id="3074" name="Picture 2" descr="How to Use Pandas Get Dummies in Python - Sharp Sight">
            <a:extLst>
              <a:ext uri="{FF2B5EF4-FFF2-40B4-BE49-F238E27FC236}">
                <a16:creationId xmlns:a16="http://schemas.microsoft.com/office/drawing/2014/main" id="{CA5CC5DE-0E3F-4748-9AEB-82BE6B345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49" y="2323272"/>
            <a:ext cx="7806431" cy="394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386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Core Ideas in Data Mining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92483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Classification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Prediction (Regression)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Association Rules &amp; Recommenders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Data &amp; Dimension Reduction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Data Exploration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Visualization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5F1CD3-33D5-4031-A56A-1A8DFF957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4964" y="1690688"/>
            <a:ext cx="2908836" cy="25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193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vs Unsupervised Learning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92483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Supervised</a:t>
            </a:r>
            <a:r>
              <a:rPr lang="en-US" dirty="0"/>
              <a:t>: Outcome of interest (response, target) is known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/>
              <a:t>Unsupervised</a:t>
            </a:r>
            <a:r>
              <a:rPr lang="en-US" dirty="0"/>
              <a:t>: There is no outcome variable to predict classify</a:t>
            </a:r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7CD78-652D-4E70-914B-DCFB15383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79" r="2296" b="-244"/>
          <a:stretch/>
        </p:blipFill>
        <p:spPr>
          <a:xfrm>
            <a:off x="838200" y="3165886"/>
            <a:ext cx="6412832" cy="274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252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Supervised vs Unsupervised Learning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5209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ym typeface="Libre Franklin"/>
              </a:rPr>
              <a:t>Goal:</a:t>
            </a:r>
            <a:r>
              <a:rPr lang="en-US" dirty="0">
                <a:sym typeface="Libre Franklin"/>
              </a:rPr>
              <a:t> Predict “target” or “outcome” variable(s)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Training data, where target value is known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Score to data where value is not known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Methods: Classification and Regression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7CD78-652D-4E70-914B-DCFB15383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79" r="51912" b="-244"/>
          <a:stretch/>
        </p:blipFill>
        <p:spPr>
          <a:xfrm>
            <a:off x="998621" y="3647717"/>
            <a:ext cx="3493168" cy="3039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3B109C-C219-460C-B5BA-E27655D0A6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92" r="69910" b="-245"/>
          <a:stretch/>
        </p:blipFill>
        <p:spPr>
          <a:xfrm>
            <a:off x="4190277" y="4267044"/>
            <a:ext cx="2185739" cy="241986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Laptop Computer">
                <a:extLst>
                  <a:ext uri="{FF2B5EF4-FFF2-40B4-BE49-F238E27FC236}">
                    <a16:creationId xmlns:a16="http://schemas.microsoft.com/office/drawing/2014/main" id="{2CEA4934-0158-4795-B4ED-46BA524A47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4740829"/>
                  </p:ext>
                </p:extLst>
              </p:nvPr>
            </p:nvGraphicFramePr>
            <p:xfrm>
              <a:off x="7317162" y="4022933"/>
              <a:ext cx="2028345" cy="198699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28345" cy="198699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1014807" ay="-2060052" az="-58391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3942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Laptop Computer">
                <a:extLst>
                  <a:ext uri="{FF2B5EF4-FFF2-40B4-BE49-F238E27FC236}">
                    <a16:creationId xmlns:a16="http://schemas.microsoft.com/office/drawing/2014/main" id="{2CEA4934-0158-4795-B4ED-46BA524A47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17162" y="4022933"/>
                <a:ext cx="2028345" cy="198699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E9752E4-D647-4950-A783-8DEBC47D6EF4}"/>
              </a:ext>
            </a:extLst>
          </p:cNvPr>
          <p:cNvSpPr txBox="1"/>
          <p:nvPr/>
        </p:nvSpPr>
        <p:spPr>
          <a:xfrm>
            <a:off x="4913567" y="3888683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Score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40F0FF-E26E-4901-AAC0-AAD7BB6798BD}"/>
              </a:ext>
            </a:extLst>
          </p:cNvPr>
          <p:cNvSpPr/>
          <p:nvPr/>
        </p:nvSpPr>
        <p:spPr>
          <a:xfrm>
            <a:off x="6480699" y="4731798"/>
            <a:ext cx="594804" cy="1376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CB8675-2C3B-4E0A-B0C8-A9154F289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0114" y="4916782"/>
            <a:ext cx="815974" cy="81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05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Classification vs Regression</a:t>
            </a: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7CD78-652D-4E70-914B-DCFB153837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79" r="51912" b="-244"/>
          <a:stretch/>
        </p:blipFill>
        <p:spPr>
          <a:xfrm>
            <a:off x="998620" y="2531137"/>
            <a:ext cx="4776537" cy="415576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DD375D-C2B4-482E-9C1C-62198198A8F2}"/>
              </a:ext>
            </a:extLst>
          </p:cNvPr>
          <p:cNvCxnSpPr>
            <a:cxnSpLocks/>
          </p:cNvCxnSpPr>
          <p:nvPr/>
        </p:nvCxnSpPr>
        <p:spPr>
          <a:xfrm flipV="1">
            <a:off x="5358063" y="2868080"/>
            <a:ext cx="1342241" cy="821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E8224-0532-47A9-9DF7-C3814FF392AA}"/>
              </a:ext>
            </a:extLst>
          </p:cNvPr>
          <p:cNvCxnSpPr>
            <a:cxnSpLocks/>
          </p:cNvCxnSpPr>
          <p:nvPr/>
        </p:nvCxnSpPr>
        <p:spPr>
          <a:xfrm>
            <a:off x="5358063" y="3689684"/>
            <a:ext cx="1342241" cy="512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C2DC478-ADBC-42BF-B983-3199361A16BD}"/>
              </a:ext>
            </a:extLst>
          </p:cNvPr>
          <p:cNvSpPr txBox="1"/>
          <p:nvPr/>
        </p:nvSpPr>
        <p:spPr>
          <a:xfrm>
            <a:off x="6700304" y="260647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Lato Light"/>
                <a:sym typeface="Libre Franklin"/>
              </a:rPr>
              <a:t>Numeric</a:t>
            </a:r>
            <a:r>
              <a:rPr lang="en-US" sz="2800" dirty="0">
                <a:solidFill>
                  <a:schemeClr val="dk1"/>
                </a:solidFill>
                <a:latin typeface="Lato Light"/>
                <a:sym typeface="Libre Franklin"/>
              </a:rPr>
              <a:t>: Regression or Prediction</a:t>
            </a:r>
            <a:endParaRPr lang="en-US" sz="2800" dirty="0">
              <a:solidFill>
                <a:schemeClr val="dk1"/>
              </a:solidFill>
              <a:latin typeface="Lato Light"/>
              <a:sym typeface="Lato Ligh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78BB74-C817-4E71-B166-6E842C856A97}"/>
              </a:ext>
            </a:extLst>
          </p:cNvPr>
          <p:cNvSpPr txBox="1"/>
          <p:nvPr/>
        </p:nvSpPr>
        <p:spPr>
          <a:xfrm>
            <a:off x="6700304" y="398806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dk1"/>
                </a:solidFill>
                <a:latin typeface="Lato Light"/>
                <a:sym typeface="Libre Franklin"/>
              </a:rPr>
              <a:t>Categorical</a:t>
            </a:r>
            <a:r>
              <a:rPr lang="en-US" sz="2800" dirty="0">
                <a:solidFill>
                  <a:schemeClr val="dk1"/>
                </a:solidFill>
                <a:latin typeface="Lato Light"/>
                <a:sym typeface="Libre Franklin"/>
              </a:rPr>
              <a:t>: Classification</a:t>
            </a:r>
            <a:endParaRPr lang="en-US" sz="2800" dirty="0">
              <a:solidFill>
                <a:schemeClr val="dk1"/>
              </a:solidFill>
              <a:latin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5687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Unsupervised Learning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ym typeface="Libre Franklin"/>
              </a:rPr>
              <a:t>Goal: </a:t>
            </a:r>
            <a:r>
              <a:rPr lang="en-US" dirty="0">
                <a:sym typeface="Libre Franklin"/>
              </a:rPr>
              <a:t>Segment data into meaningful segments; detect patterns</a:t>
            </a:r>
          </a:p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There is no target (outcome) variable to predict or classify</a:t>
            </a:r>
          </a:p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sym typeface="Libre Franklin"/>
              </a:rPr>
              <a:t>Methods: Association rules, collaborative filters, data reduction &amp; exploration, visualization</a:t>
            </a:r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B3FE9B4-E158-4BC8-AC14-EAA444D5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246" y="3478154"/>
            <a:ext cx="3242785" cy="314582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196DA0-7E55-4696-9EBA-3A903D334031}"/>
              </a:ext>
            </a:extLst>
          </p:cNvPr>
          <p:cNvSpPr/>
          <p:nvPr/>
        </p:nvSpPr>
        <p:spPr>
          <a:xfrm>
            <a:off x="1235241" y="5030954"/>
            <a:ext cx="1812759" cy="2727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0CC6E2-0DC4-44FC-BFBA-11641CB9FD68}"/>
              </a:ext>
            </a:extLst>
          </p:cNvPr>
          <p:cNvSpPr/>
          <p:nvPr/>
        </p:nvSpPr>
        <p:spPr>
          <a:xfrm>
            <a:off x="1251283" y="5680868"/>
            <a:ext cx="1812759" cy="272716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785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Supervised Learning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6138</TotalTime>
  <Words>1195</Words>
  <Application>Microsoft Macintosh PowerPoint</Application>
  <PresentationFormat>Widescreen</PresentationFormat>
  <Paragraphs>144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Wingdings</vt:lpstr>
      <vt:lpstr>Roboto Slab</vt:lpstr>
      <vt:lpstr>Lato</vt:lpstr>
      <vt:lpstr>Courier New</vt:lpstr>
      <vt:lpstr>Lato Light</vt:lpstr>
      <vt:lpstr>Arial</vt:lpstr>
      <vt:lpstr>Office Theme</vt:lpstr>
      <vt:lpstr>Module 1</vt:lpstr>
      <vt:lpstr>The Data Mining Process</vt:lpstr>
      <vt:lpstr>Core Ideas in Data Mining</vt:lpstr>
      <vt:lpstr>Supervised vs Unsupervised Learning</vt:lpstr>
      <vt:lpstr>Supervised vs Unsupervised Learning</vt:lpstr>
      <vt:lpstr>Supervised Learning</vt:lpstr>
      <vt:lpstr>Supervised Learning</vt:lpstr>
      <vt:lpstr>Unsupervised Learning</vt:lpstr>
      <vt:lpstr>Supervised Learning</vt:lpstr>
      <vt:lpstr>Supervised: Classification</vt:lpstr>
      <vt:lpstr>Supervised: Regression</vt:lpstr>
      <vt:lpstr>Unsupervised Learning</vt:lpstr>
      <vt:lpstr>Unsupervised: Association Rules</vt:lpstr>
      <vt:lpstr>Unsupervised: Collaborative Filtering</vt:lpstr>
      <vt:lpstr>Unsupervised: Data Reduction</vt:lpstr>
      <vt:lpstr>Unsupervised: Visualization</vt:lpstr>
      <vt:lpstr>Data Exploration (EDA)</vt:lpstr>
      <vt:lpstr>Data Exploration (EDA)</vt:lpstr>
      <vt:lpstr>Steps in Data Mining Process</vt:lpstr>
      <vt:lpstr>Example: EDA</vt:lpstr>
      <vt:lpstr>End-to-End DM Project</vt:lpstr>
      <vt:lpstr>STEP 1: Purpose</vt:lpstr>
      <vt:lpstr>STEP 2: Obtain the data</vt:lpstr>
      <vt:lpstr>Variable Types</vt:lpstr>
      <vt:lpstr>Python</vt:lpstr>
      <vt:lpstr>STEP 3: Exploratory Data Analysis</vt:lpstr>
      <vt:lpstr>STEP 3: EDA </vt:lpstr>
      <vt:lpstr>STEP 3: EDA </vt:lpstr>
      <vt:lpstr>STEP 3: EDA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90</cp:revision>
  <dcterms:modified xsi:type="dcterms:W3CDTF">2023-09-05T21:35:28Z</dcterms:modified>
</cp:coreProperties>
</file>